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00" autoAdjust="0"/>
  </p:normalViewPr>
  <p:slideViewPr>
    <p:cSldViewPr>
      <p:cViewPr varScale="1">
        <p:scale>
          <a:sx n="95" d="100"/>
          <a:sy n="95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A9977-EC09-4DC9-82AA-6AEC790DDE79}" type="doc">
      <dgm:prSet loTypeId="urn:microsoft.com/office/officeart/2005/8/layout/venn2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EB318B6D-AAFB-4709-8507-934F56A3E3F3}">
      <dgm:prSet phldrT="[Text]" custT="1"/>
      <dgm:spPr/>
      <dgm:t>
        <a:bodyPr/>
        <a:lstStyle/>
        <a:p>
          <a:r>
            <a:rPr lang="en-GB" sz="2000" b="0" dirty="0" smtClean="0"/>
            <a:t>View</a:t>
          </a:r>
          <a:endParaRPr lang="en-GB" sz="2000" b="0" dirty="0"/>
        </a:p>
      </dgm:t>
    </dgm:pt>
    <dgm:pt modelId="{A37124D9-A2CB-4FB7-B626-858D7F01A8C8}" type="parTrans" cxnId="{754749D0-4AEA-4800-A5C1-D5CAAB5CB15D}">
      <dgm:prSet/>
      <dgm:spPr/>
      <dgm:t>
        <a:bodyPr/>
        <a:lstStyle/>
        <a:p>
          <a:endParaRPr lang="en-GB"/>
        </a:p>
      </dgm:t>
    </dgm:pt>
    <dgm:pt modelId="{CCC87DF0-B263-4F06-86FE-806AB64DCCA4}" type="sibTrans" cxnId="{754749D0-4AEA-4800-A5C1-D5CAAB5CB15D}">
      <dgm:prSet/>
      <dgm:spPr/>
      <dgm:t>
        <a:bodyPr/>
        <a:lstStyle/>
        <a:p>
          <a:endParaRPr lang="en-GB"/>
        </a:p>
      </dgm:t>
    </dgm:pt>
    <dgm:pt modelId="{123882BE-E27A-4B1C-A596-928E1202DCD5}">
      <dgm:prSet phldrT="[Text]" custT="1"/>
      <dgm:spPr/>
      <dgm:t>
        <a:bodyPr/>
        <a:lstStyle/>
        <a:p>
          <a:r>
            <a:rPr lang="en-GB" sz="2000" b="0" dirty="0" smtClean="0"/>
            <a:t>ViewModel</a:t>
          </a:r>
          <a:endParaRPr lang="en-GB" sz="2000" b="0" dirty="0"/>
        </a:p>
      </dgm:t>
    </dgm:pt>
    <dgm:pt modelId="{0E1B7038-010D-4291-BB94-89C684CF19A4}" type="parTrans" cxnId="{82002DBB-585C-499B-9874-F7670EFB8DCF}">
      <dgm:prSet/>
      <dgm:spPr/>
    </dgm:pt>
    <dgm:pt modelId="{B42A55B3-7033-400E-ADAA-21F336FBFE03}" type="sibTrans" cxnId="{82002DBB-585C-499B-9874-F7670EFB8DCF}">
      <dgm:prSet/>
      <dgm:spPr/>
    </dgm:pt>
    <dgm:pt modelId="{D42B9CA7-CB79-48DE-B546-CF122A144EF8}">
      <dgm:prSet phldrT="[Text]" custT="1"/>
      <dgm:spPr/>
      <dgm:t>
        <a:bodyPr/>
        <a:lstStyle/>
        <a:p>
          <a:r>
            <a:rPr lang="en-GB" sz="2000" b="0" dirty="0" smtClean="0"/>
            <a:t>Model</a:t>
          </a:r>
          <a:endParaRPr lang="en-GB" sz="2000" b="0" dirty="0"/>
        </a:p>
      </dgm:t>
    </dgm:pt>
    <dgm:pt modelId="{D77B4790-E774-4AA3-BEDE-097DFCA5510C}" type="parTrans" cxnId="{924939CE-8694-4689-8119-E77101F7678A}">
      <dgm:prSet/>
      <dgm:spPr/>
    </dgm:pt>
    <dgm:pt modelId="{92AE8F93-57D2-4B3B-ABD3-0392E419A0C4}" type="sibTrans" cxnId="{924939CE-8694-4689-8119-E77101F7678A}">
      <dgm:prSet/>
      <dgm:spPr/>
    </dgm:pt>
    <dgm:pt modelId="{0CFBA746-AF3C-49D6-B69D-F87EE6ECCC31}" type="pres">
      <dgm:prSet presAssocID="{EA7A9977-EC09-4DC9-82AA-6AEC790DDE79}" presName="Name0" presStyleCnt="0">
        <dgm:presLayoutVars>
          <dgm:chMax val="7"/>
          <dgm:resizeHandles val="exact"/>
        </dgm:presLayoutVars>
      </dgm:prSet>
      <dgm:spPr/>
    </dgm:pt>
    <dgm:pt modelId="{6E3B71D1-E088-40CA-A3C4-AC9F45DFBC8E}" type="pres">
      <dgm:prSet presAssocID="{EA7A9977-EC09-4DC9-82AA-6AEC790DDE79}" presName="comp1" presStyleCnt="0"/>
      <dgm:spPr/>
    </dgm:pt>
    <dgm:pt modelId="{01B4398A-AB8A-438F-B90C-B80E607D22E7}" type="pres">
      <dgm:prSet presAssocID="{EA7A9977-EC09-4DC9-82AA-6AEC790DDE79}" presName="circle1" presStyleLbl="node1" presStyleIdx="0" presStyleCnt="3"/>
      <dgm:spPr/>
      <dgm:t>
        <a:bodyPr/>
        <a:lstStyle/>
        <a:p>
          <a:endParaRPr lang="en-GB"/>
        </a:p>
      </dgm:t>
    </dgm:pt>
    <dgm:pt modelId="{8B655B0F-99B9-4BBA-9057-139474272283}" type="pres">
      <dgm:prSet presAssocID="{EA7A9977-EC09-4DC9-82AA-6AEC790DDE79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73477A-B694-4BF7-BFDC-115199963FFA}" type="pres">
      <dgm:prSet presAssocID="{EA7A9977-EC09-4DC9-82AA-6AEC790DDE79}" presName="comp2" presStyleCnt="0"/>
      <dgm:spPr/>
    </dgm:pt>
    <dgm:pt modelId="{4671035D-A412-4856-A15C-05509FE9652F}" type="pres">
      <dgm:prSet presAssocID="{EA7A9977-EC09-4DC9-82AA-6AEC790DDE79}" presName="circle2" presStyleLbl="node1" presStyleIdx="1" presStyleCnt="3"/>
      <dgm:spPr/>
      <dgm:t>
        <a:bodyPr/>
        <a:lstStyle/>
        <a:p>
          <a:endParaRPr lang="en-GB"/>
        </a:p>
      </dgm:t>
    </dgm:pt>
    <dgm:pt modelId="{44D01BAA-6E86-465D-BBFC-92C34B8ADD7C}" type="pres">
      <dgm:prSet presAssocID="{EA7A9977-EC09-4DC9-82AA-6AEC790DDE79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C62BC7-D64C-465B-8E94-961BB0DBBCC0}" type="pres">
      <dgm:prSet presAssocID="{EA7A9977-EC09-4DC9-82AA-6AEC790DDE79}" presName="comp3" presStyleCnt="0"/>
      <dgm:spPr/>
    </dgm:pt>
    <dgm:pt modelId="{1FB3BB97-8396-47C4-AAEF-3572590F9EB9}" type="pres">
      <dgm:prSet presAssocID="{EA7A9977-EC09-4DC9-82AA-6AEC790DDE79}" presName="circle3" presStyleLbl="node1" presStyleIdx="2" presStyleCnt="3"/>
      <dgm:spPr/>
    </dgm:pt>
    <dgm:pt modelId="{4DB88F5D-08EC-48EB-BF9B-74E4DBF58DEF}" type="pres">
      <dgm:prSet presAssocID="{EA7A9977-EC09-4DC9-82AA-6AEC790DDE79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ACA61FD-E8BF-4F09-81E4-CCE27D40DC68}" type="presOf" srcId="{D42B9CA7-CB79-48DE-B546-CF122A144EF8}" destId="{4DB88F5D-08EC-48EB-BF9B-74E4DBF58DEF}" srcOrd="1" destOrd="0" presId="urn:microsoft.com/office/officeart/2005/8/layout/venn2"/>
    <dgm:cxn modelId="{8D9931A4-C0DB-4652-AB31-25BCB8EBDDAB}" type="presOf" srcId="{D42B9CA7-CB79-48DE-B546-CF122A144EF8}" destId="{1FB3BB97-8396-47C4-AAEF-3572590F9EB9}" srcOrd="0" destOrd="0" presId="urn:microsoft.com/office/officeart/2005/8/layout/venn2"/>
    <dgm:cxn modelId="{82002DBB-585C-499B-9874-F7670EFB8DCF}" srcId="{EA7A9977-EC09-4DC9-82AA-6AEC790DDE79}" destId="{123882BE-E27A-4B1C-A596-928E1202DCD5}" srcOrd="1" destOrd="0" parTransId="{0E1B7038-010D-4291-BB94-89C684CF19A4}" sibTransId="{B42A55B3-7033-400E-ADAA-21F336FBFE03}"/>
    <dgm:cxn modelId="{DFF3573E-D939-491A-A070-26540E384C02}" type="presOf" srcId="{EB318B6D-AAFB-4709-8507-934F56A3E3F3}" destId="{01B4398A-AB8A-438F-B90C-B80E607D22E7}" srcOrd="0" destOrd="0" presId="urn:microsoft.com/office/officeart/2005/8/layout/venn2"/>
    <dgm:cxn modelId="{754749D0-4AEA-4800-A5C1-D5CAAB5CB15D}" srcId="{EA7A9977-EC09-4DC9-82AA-6AEC790DDE79}" destId="{EB318B6D-AAFB-4709-8507-934F56A3E3F3}" srcOrd="0" destOrd="0" parTransId="{A37124D9-A2CB-4FB7-B626-858D7F01A8C8}" sibTransId="{CCC87DF0-B263-4F06-86FE-806AB64DCCA4}"/>
    <dgm:cxn modelId="{F587192B-EF6B-44F5-B7CA-DF0124A0BDD2}" type="presOf" srcId="{123882BE-E27A-4B1C-A596-928E1202DCD5}" destId="{4671035D-A412-4856-A15C-05509FE9652F}" srcOrd="0" destOrd="0" presId="urn:microsoft.com/office/officeart/2005/8/layout/venn2"/>
    <dgm:cxn modelId="{7C550344-54D7-4DD6-B845-E124079C6FE8}" type="presOf" srcId="{EA7A9977-EC09-4DC9-82AA-6AEC790DDE79}" destId="{0CFBA746-AF3C-49D6-B69D-F87EE6ECCC31}" srcOrd="0" destOrd="0" presId="urn:microsoft.com/office/officeart/2005/8/layout/venn2"/>
    <dgm:cxn modelId="{924939CE-8694-4689-8119-E77101F7678A}" srcId="{EA7A9977-EC09-4DC9-82AA-6AEC790DDE79}" destId="{D42B9CA7-CB79-48DE-B546-CF122A144EF8}" srcOrd="2" destOrd="0" parTransId="{D77B4790-E774-4AA3-BEDE-097DFCA5510C}" sibTransId="{92AE8F93-57D2-4B3B-ABD3-0392E419A0C4}"/>
    <dgm:cxn modelId="{90EE48E4-F0A0-4F03-B2BD-1BCEA0CF942D}" type="presOf" srcId="{EB318B6D-AAFB-4709-8507-934F56A3E3F3}" destId="{8B655B0F-99B9-4BBA-9057-139474272283}" srcOrd="1" destOrd="0" presId="urn:microsoft.com/office/officeart/2005/8/layout/venn2"/>
    <dgm:cxn modelId="{7F2F073C-EDC8-4FB3-A5CE-34A3117D0B02}" type="presOf" srcId="{123882BE-E27A-4B1C-A596-928E1202DCD5}" destId="{44D01BAA-6E86-465D-BBFC-92C34B8ADD7C}" srcOrd="1" destOrd="0" presId="urn:microsoft.com/office/officeart/2005/8/layout/venn2"/>
    <dgm:cxn modelId="{AE1487B8-67AA-46B1-A339-7101439B557A}" type="presParOf" srcId="{0CFBA746-AF3C-49D6-B69D-F87EE6ECCC31}" destId="{6E3B71D1-E088-40CA-A3C4-AC9F45DFBC8E}" srcOrd="0" destOrd="0" presId="urn:microsoft.com/office/officeart/2005/8/layout/venn2"/>
    <dgm:cxn modelId="{40F74538-BAFF-4992-9C60-CBBC7CD57659}" type="presParOf" srcId="{6E3B71D1-E088-40CA-A3C4-AC9F45DFBC8E}" destId="{01B4398A-AB8A-438F-B90C-B80E607D22E7}" srcOrd="0" destOrd="0" presId="urn:microsoft.com/office/officeart/2005/8/layout/venn2"/>
    <dgm:cxn modelId="{A483970B-7659-4129-9008-4942EDCB8D01}" type="presParOf" srcId="{6E3B71D1-E088-40CA-A3C4-AC9F45DFBC8E}" destId="{8B655B0F-99B9-4BBA-9057-139474272283}" srcOrd="1" destOrd="0" presId="urn:microsoft.com/office/officeart/2005/8/layout/venn2"/>
    <dgm:cxn modelId="{C7A6A7A1-49EA-4EAB-A8CE-8CC45472F57A}" type="presParOf" srcId="{0CFBA746-AF3C-49D6-B69D-F87EE6ECCC31}" destId="{3D73477A-B694-4BF7-BFDC-115199963FFA}" srcOrd="1" destOrd="0" presId="urn:microsoft.com/office/officeart/2005/8/layout/venn2"/>
    <dgm:cxn modelId="{A7E6B8F3-DED9-4B7E-ACDA-FE793F06977F}" type="presParOf" srcId="{3D73477A-B694-4BF7-BFDC-115199963FFA}" destId="{4671035D-A412-4856-A15C-05509FE9652F}" srcOrd="0" destOrd="0" presId="urn:microsoft.com/office/officeart/2005/8/layout/venn2"/>
    <dgm:cxn modelId="{82183F71-94D0-4150-8C75-19EAD7CB6340}" type="presParOf" srcId="{3D73477A-B694-4BF7-BFDC-115199963FFA}" destId="{44D01BAA-6E86-465D-BBFC-92C34B8ADD7C}" srcOrd="1" destOrd="0" presId="urn:microsoft.com/office/officeart/2005/8/layout/venn2"/>
    <dgm:cxn modelId="{0EF9F926-653E-40E5-A600-283CF0EB78C6}" type="presParOf" srcId="{0CFBA746-AF3C-49D6-B69D-F87EE6ECCC31}" destId="{17C62BC7-D64C-465B-8E94-961BB0DBBCC0}" srcOrd="2" destOrd="0" presId="urn:microsoft.com/office/officeart/2005/8/layout/venn2"/>
    <dgm:cxn modelId="{7AF3375A-8D08-45F4-B7A6-8CEFBA78D84B}" type="presParOf" srcId="{17C62BC7-D64C-465B-8E94-961BB0DBBCC0}" destId="{1FB3BB97-8396-47C4-AAEF-3572590F9EB9}" srcOrd="0" destOrd="0" presId="urn:microsoft.com/office/officeart/2005/8/layout/venn2"/>
    <dgm:cxn modelId="{D46AB8E4-EA54-4231-A29D-BCC4BFDA02C6}" type="presParOf" srcId="{17C62BC7-D64C-465B-8E94-961BB0DBBCC0}" destId="{4DB88F5D-08EC-48EB-BF9B-74E4DBF58DE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B4398A-AB8A-438F-B90C-B80E607D22E7}">
      <dsp:nvSpPr>
        <dsp:cNvPr id="0" name=""/>
        <dsp:cNvSpPr/>
      </dsp:nvSpPr>
      <dsp:spPr>
        <a:xfrm>
          <a:off x="1470818" y="0"/>
          <a:ext cx="4525963" cy="452596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/>
            <a:t>View</a:t>
          </a:r>
          <a:endParaRPr lang="en-GB" sz="2000" b="0" kern="1200" dirty="0"/>
        </a:p>
      </dsp:txBody>
      <dsp:txXfrm>
        <a:off x="2942887" y="226298"/>
        <a:ext cx="1581824" cy="678894"/>
      </dsp:txXfrm>
    </dsp:sp>
    <dsp:sp modelId="{4671035D-A412-4856-A15C-05509FE9652F}">
      <dsp:nvSpPr>
        <dsp:cNvPr id="0" name=""/>
        <dsp:cNvSpPr/>
      </dsp:nvSpPr>
      <dsp:spPr>
        <a:xfrm>
          <a:off x="2036563" y="1131490"/>
          <a:ext cx="3394472" cy="3394472"/>
        </a:xfrm>
        <a:prstGeom prst="ellipse">
          <a:avLst/>
        </a:prstGeom>
        <a:gradFill rotWithShape="0">
          <a:gsLst>
            <a:gs pos="0">
              <a:schemeClr val="accent2">
                <a:hueOff val="5935807"/>
                <a:satOff val="-38860"/>
                <a:lumOff val="8528"/>
                <a:alphaOff val="0"/>
                <a:tint val="73000"/>
                <a:satMod val="150000"/>
              </a:schemeClr>
            </a:gs>
            <a:gs pos="25000">
              <a:schemeClr val="accent2">
                <a:hueOff val="5935807"/>
                <a:satOff val="-38860"/>
                <a:lumOff val="8528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5935807"/>
                <a:satOff val="-38860"/>
                <a:lumOff val="8528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5935807"/>
                <a:satOff val="-38860"/>
                <a:lumOff val="8528"/>
                <a:alphaOff val="0"/>
                <a:shade val="57000"/>
                <a:satMod val="120000"/>
              </a:schemeClr>
            </a:gs>
            <a:gs pos="80000">
              <a:schemeClr val="accent2">
                <a:hueOff val="5935807"/>
                <a:satOff val="-38860"/>
                <a:lumOff val="8528"/>
                <a:alphaOff val="0"/>
                <a:shade val="56000"/>
                <a:satMod val="145000"/>
              </a:schemeClr>
            </a:gs>
            <a:gs pos="88000">
              <a:schemeClr val="accent2">
                <a:hueOff val="5935807"/>
                <a:satOff val="-38860"/>
                <a:lumOff val="8528"/>
                <a:alphaOff val="0"/>
                <a:shade val="63000"/>
                <a:satMod val="160000"/>
              </a:schemeClr>
            </a:gs>
            <a:gs pos="100000">
              <a:schemeClr val="accent2">
                <a:hueOff val="5935807"/>
                <a:satOff val="-38860"/>
                <a:lumOff val="8528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5935807"/>
              <a:satOff val="-38860"/>
              <a:lumOff val="852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5935807"/>
              <a:satOff val="-38860"/>
              <a:lumOff val="8528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/>
            <a:t>ViewModel</a:t>
          </a:r>
          <a:endParaRPr lang="en-GB" sz="2000" b="0" kern="1200" dirty="0"/>
        </a:p>
      </dsp:txBody>
      <dsp:txXfrm>
        <a:off x="2942887" y="1343645"/>
        <a:ext cx="1581824" cy="636463"/>
      </dsp:txXfrm>
    </dsp:sp>
    <dsp:sp modelId="{1FB3BB97-8396-47C4-AAEF-3572590F9EB9}">
      <dsp:nvSpPr>
        <dsp:cNvPr id="0" name=""/>
        <dsp:cNvSpPr/>
      </dsp:nvSpPr>
      <dsp:spPr>
        <a:xfrm>
          <a:off x="2602309" y="2262981"/>
          <a:ext cx="2262981" cy="2262981"/>
        </a:xfrm>
        <a:prstGeom prst="ellipse">
          <a:avLst/>
        </a:prstGeom>
        <a:gradFill rotWithShape="0">
          <a:gsLst>
            <a:gs pos="0">
              <a:schemeClr val="accent2">
                <a:hueOff val="11871614"/>
                <a:satOff val="-77721"/>
                <a:lumOff val="17056"/>
                <a:alphaOff val="0"/>
                <a:tint val="73000"/>
                <a:satMod val="150000"/>
              </a:schemeClr>
            </a:gs>
            <a:gs pos="25000">
              <a:schemeClr val="accent2">
                <a:hueOff val="11871614"/>
                <a:satOff val="-77721"/>
                <a:lumOff val="1705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11871614"/>
                <a:satOff val="-77721"/>
                <a:lumOff val="1705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11871614"/>
                <a:satOff val="-77721"/>
                <a:lumOff val="17056"/>
                <a:alphaOff val="0"/>
                <a:shade val="57000"/>
                <a:satMod val="120000"/>
              </a:schemeClr>
            </a:gs>
            <a:gs pos="80000">
              <a:schemeClr val="accent2">
                <a:hueOff val="11871614"/>
                <a:satOff val="-77721"/>
                <a:lumOff val="17056"/>
                <a:alphaOff val="0"/>
                <a:shade val="56000"/>
                <a:satMod val="145000"/>
              </a:schemeClr>
            </a:gs>
            <a:gs pos="88000">
              <a:schemeClr val="accent2">
                <a:hueOff val="11871614"/>
                <a:satOff val="-77721"/>
                <a:lumOff val="17056"/>
                <a:alphaOff val="0"/>
                <a:shade val="63000"/>
                <a:satMod val="160000"/>
              </a:schemeClr>
            </a:gs>
            <a:gs pos="100000">
              <a:schemeClr val="accent2">
                <a:hueOff val="11871614"/>
                <a:satOff val="-77721"/>
                <a:lumOff val="17056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2">
              <a:hueOff val="11871614"/>
              <a:satOff val="-77721"/>
              <a:lumOff val="1705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2">
              <a:hueOff val="11871614"/>
              <a:satOff val="-77721"/>
              <a:lumOff val="17056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0" kern="1200" dirty="0" smtClean="0"/>
            <a:t>Model</a:t>
          </a:r>
          <a:endParaRPr lang="en-GB" sz="2000" b="0" kern="1200" dirty="0"/>
        </a:p>
      </dsp:txBody>
      <dsp:txXfrm>
        <a:off x="2933715" y="2828726"/>
        <a:ext cx="1600169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98E59-4E5C-47D8-B6EC-A449928E896D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6EF89-AEDD-488B-92D0-465EED2846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Silverlight can be useful for games</a:t>
            </a:r>
            <a:r>
              <a:rPr lang="en-GB" baseline="0" dirty="0" smtClean="0"/>
              <a:t> too – event based things like board &amp; card games...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XAML is MUCH easier</a:t>
            </a:r>
            <a:r>
              <a:rPr lang="en-GB" baseline="0" dirty="0" smtClean="0"/>
              <a:t> to hand-edit, is familiar to web developers, and 3</a:t>
            </a:r>
            <a:r>
              <a:rPr lang="en-GB" baseline="30000" dirty="0" smtClean="0"/>
              <a:t>rd</a:t>
            </a:r>
            <a:r>
              <a:rPr lang="en-GB" baseline="0" dirty="0" smtClean="0"/>
              <a:t> party tools can manipulate it easier.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HTC, Samsung, Nokia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Manufacturers can only customise the OS by adding apps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There</a:t>
            </a:r>
            <a:r>
              <a:rPr lang="en-GB" baseline="0" dirty="0" smtClean="0"/>
              <a:t> were smaller screen specs, but no-one built a phone with that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Front-facing camera is likely since MS bought </a:t>
            </a:r>
            <a:r>
              <a:rPr lang="en-GB" baseline="0" dirty="0" err="1" smtClean="0"/>
              <a:t>skype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Metro – think public transport</a:t>
            </a:r>
          </a:p>
          <a:p>
            <a:r>
              <a:rPr lang="en-GB" dirty="0" smtClean="0"/>
              <a:t>Animations have to reinforce</a:t>
            </a:r>
            <a:r>
              <a:rPr lang="en-GB" baseline="0" dirty="0" smtClean="0"/>
              <a:t> the user’s mental model</a:t>
            </a:r>
          </a:p>
          <a:p>
            <a:r>
              <a:rPr lang="en-GB" baseline="0" dirty="0" smtClean="0"/>
              <a:t>The back stack is like a browser – press back to go back to the previous screen, or press the windows button to go “forward” to the start screen.</a:t>
            </a:r>
            <a:endParaRPr lang="en-GB" dirty="0" smtClean="0"/>
          </a:p>
          <a:p>
            <a:r>
              <a:rPr lang="en-GB" dirty="0" smtClean="0"/>
              <a:t>The multitasking has</a:t>
            </a:r>
            <a:r>
              <a:rPr lang="en-GB" baseline="0" dirty="0" smtClean="0"/>
              <a:t> a huge emphasis on performance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</a:t>
            </a:r>
            <a:r>
              <a:rPr lang="en-GB" baseline="0" dirty="0" smtClean="0"/>
              <a:t> can edit </a:t>
            </a:r>
            <a:r>
              <a:rPr lang="en-GB" baseline="0" dirty="0" err="1" smtClean="0"/>
              <a:t>powerpoint</a:t>
            </a:r>
            <a:r>
              <a:rPr lang="en-GB" baseline="0" dirty="0" smtClean="0"/>
              <a:t> decks on your phone. Crikey.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</a:t>
            </a:r>
            <a:r>
              <a:rPr lang="en-GB" baseline="0" dirty="0" smtClean="0"/>
              <a:t> exact test script (including automated tools) comes with the SDK</a:t>
            </a:r>
          </a:p>
          <a:p>
            <a:r>
              <a:rPr lang="en-GB" baseline="0" dirty="0" smtClean="0"/>
              <a:t>There is an API call to find out if the user is trialling your app</a:t>
            </a:r>
          </a:p>
          <a:p>
            <a:r>
              <a:rPr lang="en-GB" baseline="0" dirty="0" smtClean="0"/>
              <a:t>Manufacturers can write device specific apps (calling private driver code), which becomes available on the marketplace IF you have their phone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6EF89-AEDD-488B-92D0-465EED284639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7D11D1-6810-4212-B3B5-AA160E43F935}" type="datetimeFigureOut">
              <a:rPr lang="en-GB" smtClean="0"/>
              <a:pPr/>
              <a:t>30/11/2011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67EA66-213F-4185-9867-63F8B3A1A4B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f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e.msdn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cap="none" dirty="0" smtClean="0"/>
              <a:t>Windows Phone 7 Development</a:t>
            </a:r>
            <a:endParaRPr lang="en-GB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 introduction to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Code – Silverlight for Apps</a:t>
            </a:r>
            <a:r>
              <a:rPr lang="en-GB" sz="1200" dirty="0" smtClean="0"/>
              <a:t> (and games)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XAML and C#</a:t>
            </a:r>
          </a:p>
          <a:p>
            <a:pPr lvl="1"/>
            <a:r>
              <a:rPr lang="en-GB" dirty="0" smtClean="0"/>
              <a:t>Declare your View in XAML</a:t>
            </a:r>
          </a:p>
          <a:p>
            <a:pPr lvl="1"/>
            <a:r>
              <a:rPr lang="en-GB" dirty="0" smtClean="0"/>
              <a:t>Code in C#</a:t>
            </a:r>
          </a:p>
          <a:p>
            <a:r>
              <a:rPr lang="en-GB" dirty="0" smtClean="0"/>
              <a:t>Same benefits as desktop Silverlight</a:t>
            </a:r>
          </a:p>
          <a:p>
            <a:pPr lvl="1"/>
            <a:r>
              <a:rPr lang="en-GB" dirty="0" smtClean="0"/>
              <a:t>Control suite, Layout</a:t>
            </a:r>
          </a:p>
          <a:p>
            <a:pPr lvl="1"/>
            <a:r>
              <a:rPr lang="en-GB" dirty="0" err="1" smtClean="0"/>
              <a:t>Databinding</a:t>
            </a:r>
            <a:endParaRPr lang="en-GB" dirty="0" smtClean="0"/>
          </a:p>
          <a:p>
            <a:pPr lvl="1"/>
            <a:r>
              <a:rPr lang="en-GB" dirty="0" smtClean="0"/>
              <a:t>Styles &amp; templates</a:t>
            </a:r>
          </a:p>
          <a:p>
            <a:pPr lvl="1"/>
            <a:r>
              <a:rPr lang="en-GB" dirty="0" smtClean="0"/>
              <a:t>Animations</a:t>
            </a:r>
          </a:p>
          <a:p>
            <a:pPr lvl="1"/>
            <a:r>
              <a:rPr lang="en-GB" dirty="0" smtClean="0"/>
              <a:t>Tools: Expression Blend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XAML anyway?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Simply an alternative to generator code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483018"/>
            <a:ext cx="8424936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</a:t>
            </a:r>
          </a:p>
          <a:p>
            <a:r>
              <a:rPr lang="en-GB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maskedTextBox1</a:t>
            </a:r>
          </a:p>
          <a:p>
            <a:r>
              <a:rPr lang="en-GB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</a:t>
            </a:r>
          </a:p>
          <a:p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this.maskedTextBox1.Location = new </a:t>
            </a:r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System.Drawing.Point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(53, 77);</a:t>
            </a:r>
          </a:p>
          <a:p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this.maskedTextBox1.Name = "maskedTextBox1";</a:t>
            </a:r>
          </a:p>
          <a:p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this.maskedTextBox1.Size = new </a:t>
            </a:r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System.Drawing.Size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(152, 20);</a:t>
            </a:r>
          </a:p>
          <a:p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this.maskedTextBox1.TabIndex = 4;</a:t>
            </a:r>
          </a:p>
          <a:p>
            <a:r>
              <a:rPr lang="en-GB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</a:t>
            </a:r>
          </a:p>
          <a:p>
            <a:r>
              <a:rPr lang="en-GB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Form1</a:t>
            </a:r>
          </a:p>
          <a:p>
            <a:r>
              <a:rPr lang="en-GB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this.AutoScaleDimensions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 new </a:t>
            </a:r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System.Drawing.SizeF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(6F, 13F);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this.AutoScaleMode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System.Windows.Forms.AutoScaleMode.Font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this.ClientSize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= new </a:t>
            </a:r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System.Drawing.Size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(284, 262);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this.Controls.Add</a:t>
            </a:r>
            <a:r>
              <a:rPr lang="en-GB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(this.maskedTextBox1);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DEMO: A simple UI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Lets make a screen that checks if a webpage can be accessed.</a:t>
            </a:r>
          </a:p>
          <a:p>
            <a:pPr lvl="1"/>
            <a:r>
              <a:rPr lang="en-GB" dirty="0" smtClean="0"/>
              <a:t>Create a WP7 project</a:t>
            </a:r>
          </a:p>
          <a:p>
            <a:pPr lvl="1"/>
            <a:r>
              <a:rPr lang="en-GB" dirty="0" smtClean="0"/>
              <a:t>Add the controls to the XAML</a:t>
            </a:r>
          </a:p>
          <a:p>
            <a:pPr lvl="1"/>
            <a:r>
              <a:rPr lang="en-GB" dirty="0" smtClean="0"/>
              <a:t>Hook up the code</a:t>
            </a:r>
          </a:p>
          <a:p>
            <a:r>
              <a:rPr lang="en-GB" dirty="0" smtClean="0"/>
              <a:t>Bonus Demo: Expression Blend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Databinding</a:t>
            </a:r>
            <a:r>
              <a:rPr lang="en-GB" dirty="0" smtClean="0"/>
              <a:t> &amp; MVVM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this “</a:t>
            </a:r>
            <a:r>
              <a:rPr lang="en-GB" dirty="0" err="1" smtClean="0"/>
              <a:t>Codebehind</a:t>
            </a:r>
            <a:r>
              <a:rPr lang="en-GB" dirty="0" smtClean="0"/>
              <a:t>” can turn into spaghetti quickly</a:t>
            </a:r>
          </a:p>
          <a:p>
            <a:pPr lvl="1"/>
            <a:r>
              <a:rPr lang="en-GB" dirty="0" smtClean="0"/>
              <a:t>Does not promote reuse</a:t>
            </a:r>
          </a:p>
          <a:p>
            <a:pPr lvl="1"/>
            <a:r>
              <a:rPr lang="en-GB" dirty="0" err="1" smtClean="0"/>
              <a:t>Interdependant</a:t>
            </a:r>
            <a:endParaRPr lang="en-GB" dirty="0" smtClean="0"/>
          </a:p>
          <a:p>
            <a:pPr lvl="1"/>
            <a:r>
              <a:rPr lang="en-GB" dirty="0" smtClean="0"/>
              <a:t>Not unit-testable</a:t>
            </a:r>
          </a:p>
          <a:p>
            <a:r>
              <a:rPr lang="en-GB" dirty="0" smtClean="0"/>
              <a:t>Silverlight has a brilliant </a:t>
            </a:r>
            <a:r>
              <a:rPr lang="en-GB" dirty="0" err="1" smtClean="0"/>
              <a:t>databinding</a:t>
            </a:r>
            <a:r>
              <a:rPr lang="en-GB" dirty="0" smtClean="0"/>
              <a:t> framework</a:t>
            </a:r>
          </a:p>
          <a:p>
            <a:r>
              <a:rPr lang="en-GB" dirty="0" smtClean="0"/>
              <a:t>MVVM = Fowler’s Presentation pattern for WPF/Silverlight.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MVVM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Databinding</a:t>
            </a:r>
            <a:r>
              <a:rPr lang="en-GB" dirty="0" smtClean="0"/>
              <a:t> Demo?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Questions?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I’m Rob Fonseca-Ensor</a:t>
            </a:r>
          </a:p>
          <a:p>
            <a:r>
              <a:rPr lang="en-GB" dirty="0" smtClean="0"/>
              <a:t>A Solution Architect at Infusion</a:t>
            </a:r>
          </a:p>
          <a:p>
            <a:r>
              <a:rPr lang="en-GB" dirty="0" smtClean="0"/>
              <a:t>I run the Canary Wharf .NET User Group</a:t>
            </a:r>
          </a:p>
          <a:p>
            <a:r>
              <a:rPr lang="en-GB" dirty="0" smtClean="0"/>
              <a:t>I blog at </a:t>
            </a:r>
            <a:r>
              <a:rPr lang="en-GB" dirty="0" smtClean="0">
                <a:hlinkClick r:id="rId3"/>
              </a:rPr>
              <a:t>http://www.robfe.com</a:t>
            </a:r>
            <a:endParaRPr lang="en-GB" dirty="0" smtClean="0"/>
          </a:p>
          <a:p>
            <a:r>
              <a:rPr lang="en-GB" dirty="0" smtClean="0"/>
              <a:t>My twitter account is @</a:t>
            </a:r>
            <a:r>
              <a:rPr lang="en-GB" dirty="0" err="1" smtClean="0"/>
              <a:t>robfe</a:t>
            </a:r>
            <a:endParaRPr lang="en-GB" dirty="0" smtClean="0"/>
          </a:p>
          <a:p>
            <a:r>
              <a:rPr lang="en-GB" dirty="0" smtClean="0"/>
              <a:t>I helped write a book on WP7</a:t>
            </a:r>
          </a:p>
        </p:txBody>
      </p:sp>
      <p:pic>
        <p:nvPicPr>
          <p:cNvPr id="1026" name="Picture 2" descr="Product Details"/>
          <p:cNvPicPr>
            <a:picLocks noChangeAspect="1" noChangeArrowheads="1"/>
          </p:cNvPicPr>
          <p:nvPr/>
        </p:nvPicPr>
        <p:blipFill>
          <a:blip r:embed="rId4" cstate="print"/>
          <a:srcRect l="10619" r="10858"/>
          <a:stretch>
            <a:fillRect/>
          </a:stretch>
        </p:blipFill>
        <p:spPr bwMode="auto">
          <a:xfrm>
            <a:off x="7128792" y="4370962"/>
            <a:ext cx="1691680" cy="21543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Phone</a:t>
            </a:r>
          </a:p>
          <a:p>
            <a:r>
              <a:rPr lang="en-GB" dirty="0" smtClean="0"/>
              <a:t>The </a:t>
            </a:r>
            <a:r>
              <a:rPr lang="en-GB" strike="sngStrike" dirty="0" smtClean="0"/>
              <a:t>App Store</a:t>
            </a:r>
            <a:r>
              <a:rPr lang="en-GB" dirty="0" smtClean="0"/>
              <a:t> Marketplace</a:t>
            </a:r>
          </a:p>
          <a:p>
            <a:r>
              <a:rPr lang="en-GB" dirty="0" smtClean="0"/>
              <a:t>The Development Environment</a:t>
            </a:r>
          </a:p>
          <a:p>
            <a:r>
              <a:rPr lang="en-GB" dirty="0" smtClean="0"/>
              <a:t>The Code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 - Standardised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dirty="0" smtClean="0"/>
              <a:t>All Manufacturers target a single chassis spec</a:t>
            </a:r>
          </a:p>
          <a:p>
            <a:r>
              <a:rPr lang="en-GB" dirty="0" smtClean="0"/>
              <a:t>480x800 pixels</a:t>
            </a:r>
          </a:p>
          <a:p>
            <a:r>
              <a:rPr lang="en-GB" dirty="0" smtClean="0"/>
              <a:t>Buttons: Back, Windows, Search, Volume, Lock, Camera</a:t>
            </a:r>
          </a:p>
          <a:p>
            <a:pPr lvl="1"/>
            <a:r>
              <a:rPr lang="en-GB" dirty="0" smtClean="0"/>
              <a:t>Only back can be handled</a:t>
            </a:r>
          </a:p>
          <a:p>
            <a:r>
              <a:rPr lang="en-GB" dirty="0" smtClean="0"/>
              <a:t>GPS, Accelerometer, Wi-Fi, Bluetooth, Rear camera, Compass</a:t>
            </a:r>
          </a:p>
          <a:p>
            <a:pPr lvl="1"/>
            <a:r>
              <a:rPr lang="en-GB" dirty="0" smtClean="0"/>
              <a:t>Optional: Keyboard, Gyroscope</a:t>
            </a:r>
          </a:p>
          <a:p>
            <a:pPr lvl="1"/>
            <a:r>
              <a:rPr lang="en-GB" dirty="0" smtClean="0"/>
              <a:t>Potential: Higher res, Front camera, NFC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User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Principles: “Metro”</a:t>
            </a:r>
          </a:p>
          <a:p>
            <a:pPr lvl="1"/>
            <a:r>
              <a:rPr lang="en-GB" dirty="0" smtClean="0"/>
              <a:t>Clean, Simple, Information-at-a-glance</a:t>
            </a:r>
          </a:p>
          <a:p>
            <a:r>
              <a:rPr lang="en-GB" dirty="0" smtClean="0"/>
              <a:t>Live Tiles</a:t>
            </a:r>
          </a:p>
          <a:p>
            <a:r>
              <a:rPr lang="en-GB" dirty="0" smtClean="0"/>
              <a:t>Panorama controls</a:t>
            </a:r>
          </a:p>
          <a:p>
            <a:r>
              <a:rPr lang="en-GB" dirty="0" smtClean="0"/>
              <a:t>Lots of animation</a:t>
            </a:r>
          </a:p>
          <a:p>
            <a:pPr lvl="1"/>
            <a:r>
              <a:rPr lang="en-GB" dirty="0" smtClean="0"/>
              <a:t>Only when it makes sense</a:t>
            </a:r>
          </a:p>
          <a:p>
            <a:r>
              <a:rPr lang="en-GB" dirty="0" smtClean="0"/>
              <a:t>Consistent “Back Stack”</a:t>
            </a:r>
          </a:p>
          <a:p>
            <a:r>
              <a:rPr lang="en-GB" dirty="0" smtClean="0"/>
              <a:t>Multitasking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- Apps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Angry Birds</a:t>
            </a:r>
          </a:p>
          <a:p>
            <a:r>
              <a:rPr lang="en-GB" dirty="0" smtClean="0"/>
              <a:t>Mail / Calendar</a:t>
            </a:r>
          </a:p>
          <a:p>
            <a:r>
              <a:rPr lang="en-GB" dirty="0" smtClean="0"/>
              <a:t>Microsoft Office / </a:t>
            </a:r>
            <a:r>
              <a:rPr lang="en-GB" dirty="0" err="1" smtClean="0"/>
              <a:t>Skydrive</a:t>
            </a:r>
            <a:r>
              <a:rPr lang="en-GB" dirty="0" smtClean="0"/>
              <a:t> / </a:t>
            </a:r>
            <a:r>
              <a:rPr lang="en-GB" dirty="0" err="1" smtClean="0"/>
              <a:t>Sharepoint</a:t>
            </a:r>
            <a:endParaRPr lang="en-GB" dirty="0" smtClean="0"/>
          </a:p>
          <a:p>
            <a:r>
              <a:rPr lang="en-GB" dirty="0" smtClean="0"/>
              <a:t>Xbox LIVE</a:t>
            </a:r>
          </a:p>
          <a:p>
            <a:r>
              <a:rPr lang="en-GB" dirty="0" smtClean="0"/>
              <a:t>Deep “people” integration</a:t>
            </a:r>
          </a:p>
          <a:p>
            <a:pPr lvl="1"/>
            <a:r>
              <a:rPr lang="en-GB" dirty="0" smtClean="0"/>
              <a:t>Windows Live, Twitter, </a:t>
            </a:r>
            <a:r>
              <a:rPr lang="en-GB" dirty="0" err="1" smtClean="0"/>
              <a:t>Facebook</a:t>
            </a:r>
            <a:r>
              <a:rPr lang="en-GB" dirty="0" smtClean="0"/>
              <a:t>, Contacts</a:t>
            </a:r>
          </a:p>
          <a:p>
            <a:r>
              <a:rPr lang="en-GB" dirty="0" smtClean="0"/>
              <a:t>Internet Explorer 9</a:t>
            </a:r>
          </a:p>
          <a:p>
            <a:pPr lvl="1"/>
            <a:r>
              <a:rPr lang="en-GB" dirty="0" smtClean="0"/>
              <a:t>HTML5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Marketplace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Curated</a:t>
            </a:r>
            <a:r>
              <a:rPr lang="en-GB" dirty="0" smtClean="0"/>
              <a:t>” like the App Store.</a:t>
            </a:r>
          </a:p>
          <a:p>
            <a:pPr lvl="1"/>
            <a:r>
              <a:rPr lang="en-GB" dirty="0" smtClean="0"/>
              <a:t>Testing takes about a week</a:t>
            </a:r>
          </a:p>
          <a:p>
            <a:pPr lvl="1"/>
            <a:r>
              <a:rPr lang="en-GB" dirty="0" smtClean="0"/>
              <a:t>$99 to join the dev programme</a:t>
            </a:r>
          </a:p>
          <a:p>
            <a:r>
              <a:rPr lang="en-GB" dirty="0" smtClean="0"/>
              <a:t>70/30 split, MS Ad platform</a:t>
            </a:r>
          </a:p>
          <a:p>
            <a:r>
              <a:rPr lang="en-GB" dirty="0" smtClean="0"/>
              <a:t>Trial Mode</a:t>
            </a:r>
          </a:p>
          <a:p>
            <a:r>
              <a:rPr lang="en-GB" dirty="0" smtClean="0"/>
              <a:t>Most manufacturers have their own department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GB" dirty="0" smtClean="0">
                <a:hlinkClick r:id="rId3"/>
              </a:rPr>
              <a:t>http://create.msdn.com</a:t>
            </a:r>
            <a:endParaRPr lang="en-GB" dirty="0" smtClean="0"/>
          </a:p>
          <a:p>
            <a:pPr lvl="1" fontAlgn="ctr"/>
            <a:r>
              <a:rPr lang="en-GB" dirty="0" smtClean="0"/>
              <a:t>Downloads -&gt; Windows Phone SDK 7.1</a:t>
            </a:r>
          </a:p>
          <a:p>
            <a:pPr lvl="2"/>
            <a:r>
              <a:rPr lang="en-GB" dirty="0" smtClean="0"/>
              <a:t>Visual Studio Express for Windows Phone</a:t>
            </a:r>
          </a:p>
          <a:p>
            <a:pPr lvl="2"/>
            <a:r>
              <a:rPr lang="en-GB" dirty="0" smtClean="0"/>
              <a:t>Blend for Windows Phone</a:t>
            </a:r>
          </a:p>
          <a:p>
            <a:pPr lvl="1"/>
            <a:r>
              <a:rPr lang="en-GB" dirty="0" smtClean="0"/>
              <a:t>Free</a:t>
            </a:r>
          </a:p>
          <a:p>
            <a:r>
              <a:rPr lang="en-GB" dirty="0" smtClean="0"/>
              <a:t>Phone unlock</a:t>
            </a:r>
          </a:p>
          <a:p>
            <a:pPr lvl="1"/>
            <a:r>
              <a:rPr lang="en-GB" dirty="0" smtClean="0"/>
              <a:t>Join the Developer Program ($99)</a:t>
            </a:r>
          </a:p>
          <a:p>
            <a:pPr lvl="1"/>
            <a:r>
              <a:rPr lang="en-GB" dirty="0" smtClean="0"/>
              <a:t>ChevronWP7 – </a:t>
            </a:r>
            <a:r>
              <a:rPr lang="en-GB" dirty="0" err="1" smtClean="0"/>
              <a:t>semiofficial</a:t>
            </a:r>
            <a:r>
              <a:rPr lang="en-GB" dirty="0" smtClean="0"/>
              <a:t> ($9)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Code – XNA for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C# - Standard run loop</a:t>
            </a:r>
          </a:p>
          <a:p>
            <a:pPr lvl="1"/>
            <a:r>
              <a:rPr lang="en-GB" dirty="0" smtClean="0"/>
              <a:t>Update()</a:t>
            </a:r>
          </a:p>
          <a:p>
            <a:pPr lvl="1"/>
            <a:r>
              <a:rPr lang="en-GB" dirty="0" smtClean="0"/>
              <a:t>Draw()</a:t>
            </a:r>
          </a:p>
          <a:p>
            <a:r>
              <a:rPr lang="en-GB" dirty="0" smtClean="0"/>
              <a:t>High-performance 2D and 3D graphics</a:t>
            </a:r>
          </a:p>
          <a:p>
            <a:r>
              <a:rPr lang="en-GB" dirty="0" smtClean="0"/>
              <a:t>Lots of useful APIs</a:t>
            </a:r>
          </a:p>
          <a:p>
            <a:pPr lvl="1"/>
            <a:r>
              <a:rPr lang="en-GB" dirty="0" smtClean="0"/>
              <a:t>Geometry, media, input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ustom 2">
      <a:majorFont>
        <a:latin typeface="Segoe WP Black"/>
        <a:ea typeface=""/>
        <a:cs typeface=""/>
      </a:majorFont>
      <a:minorFont>
        <a:latin typeface="Segoe WP"/>
        <a:ea typeface=""/>
        <a:cs typeface="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332</TotalTime>
  <Words>664</Words>
  <Application>Microsoft Office PowerPoint</Application>
  <PresentationFormat>On-screen Show (4:3)</PresentationFormat>
  <Paragraphs>137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Windows Phone 7 Development</vt:lpstr>
      <vt:lpstr>Introductions</vt:lpstr>
      <vt:lpstr>Agenda</vt:lpstr>
      <vt:lpstr>Hardware - Standardised</vt:lpstr>
      <vt:lpstr>User Experience</vt:lpstr>
      <vt:lpstr>Software - Apps</vt:lpstr>
      <vt:lpstr>The Marketplace</vt:lpstr>
      <vt:lpstr>Tools</vt:lpstr>
      <vt:lpstr>Code – XNA for Games</vt:lpstr>
      <vt:lpstr>Code – Silverlight for Apps (and games)</vt:lpstr>
      <vt:lpstr>What is XAML anyway?</vt:lpstr>
      <vt:lpstr>DEMO: A simple UI</vt:lpstr>
      <vt:lpstr>Databinding &amp; MVVM</vt:lpstr>
      <vt:lpstr>MVVM</vt:lpstr>
      <vt:lpstr>Databinding Demo?</vt:lpstr>
      <vt:lpstr>Questions?</vt:lpstr>
    </vt:vector>
  </TitlesOfParts>
  <Company>Infusion Development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Fonseca-Ensor</dc:creator>
  <cp:lastModifiedBy>Robert Fonseca-Ensor</cp:lastModifiedBy>
  <cp:revision>36</cp:revision>
  <dcterms:created xsi:type="dcterms:W3CDTF">2011-11-27T19:41:52Z</dcterms:created>
  <dcterms:modified xsi:type="dcterms:W3CDTF">2011-11-30T15:19:04Z</dcterms:modified>
</cp:coreProperties>
</file>